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8" r:id="rId3"/>
    <p:sldId id="263" r:id="rId4"/>
    <p:sldId id="261" r:id="rId5"/>
    <p:sldId id="260" r:id="rId6"/>
    <p:sldId id="266" r:id="rId7"/>
    <p:sldId id="259" r:id="rId8"/>
    <p:sldId id="265" r:id="rId9"/>
    <p:sldId id="264" r:id="rId10"/>
    <p:sldId id="262" r:id="rId11"/>
    <p:sldId id="267" r:id="rId12"/>
    <p:sldId id="271" r:id="rId13"/>
    <p:sldId id="268" r:id="rId14"/>
    <p:sldId id="269" r:id="rId15"/>
    <p:sldId id="270" r:id="rId16"/>
    <p:sldId id="277" r:id="rId17"/>
    <p:sldId id="278" r:id="rId18"/>
    <p:sldId id="272" r:id="rId19"/>
    <p:sldId id="280" r:id="rId20"/>
    <p:sldId id="281" r:id="rId21"/>
    <p:sldId id="283" r:id="rId22"/>
    <p:sldId id="284" r:id="rId23"/>
    <p:sldId id="282" r:id="rId24"/>
    <p:sldId id="285" r:id="rId25"/>
    <p:sldId id="273" r:id="rId26"/>
    <p:sldId id="276" r:id="rId27"/>
    <p:sldId id="275" r:id="rId28"/>
    <p:sldId id="274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CardioRespiratory</a:t>
            </a:r>
            <a:r>
              <a:rPr lang="en-US" sz="3600" b="1" dirty="0" smtClean="0"/>
              <a:t> </a:t>
            </a:r>
            <a:r>
              <a:rPr lang="en-US" sz="3600" b="1" dirty="0"/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 smtClean="0"/>
              <a:t>Firas</a:t>
            </a:r>
            <a:r>
              <a:rPr lang="en-US" b="1" dirty="0" smtClean="0"/>
              <a:t> Rashid </a:t>
            </a:r>
            <a:r>
              <a:rPr lang="en-US" b="1" dirty="0" err="1" smtClean="0"/>
              <a:t>Sayil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  <a:endParaRPr lang="en-US" b="1" dirty="0" smtClean="0"/>
          </a:p>
          <a:p>
            <a:r>
              <a:rPr lang="en-US" b="1" dirty="0" smtClean="0"/>
              <a:t>    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27612" y="1254396"/>
            <a:ext cx="7265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title: </a:t>
            </a:r>
            <a:r>
              <a:rPr lang="en-US" sz="2400" b="1" dirty="0"/>
              <a:t>Congenital Heart Diseases </a:t>
            </a:r>
          </a:p>
          <a:p>
            <a:r>
              <a:rPr lang="en-US" sz="2400" b="1" dirty="0" smtClean="0"/>
              <a:t>Date: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January 2022</a:t>
            </a:r>
            <a:endParaRPr lang="en-US" sz="2400" b="1" dirty="0" smtClean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/>
              <a:t> </a:t>
            </a:r>
            <a:r>
              <a:rPr lang="en-US" sz="2400" b="1" dirty="0" err="1" smtClean="0"/>
              <a:t>Rashi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Sayel</a:t>
            </a:r>
            <a:r>
              <a:rPr lang="en-US" sz="2400" b="1" dirty="0" smtClean="0"/>
              <a:t> 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Dr. Ahmed Bader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 smtClean="0"/>
              <a:t>Namaa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Dr. Mohammed </a:t>
            </a:r>
            <a:r>
              <a:rPr lang="en-US" b="1" dirty="0" err="1" smtClean="0"/>
              <a:t>Adil</a:t>
            </a:r>
            <a:endParaRPr lang="en-US" b="1" dirty="0" smtClean="0"/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Assad Hassan 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Ahmed Qassim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/>
              <a:t>Ilham</a:t>
            </a:r>
            <a:r>
              <a:rPr lang="en-US" b="1" dirty="0"/>
              <a:t> </a:t>
            </a:r>
            <a:r>
              <a:rPr lang="en-US" b="1" dirty="0" smtClean="0"/>
              <a:t>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/>
              <a:t>Eisenmenger’s</a:t>
            </a:r>
            <a:r>
              <a:rPr lang="en-GB" b="1" dirty="0"/>
              <a:t> syndrome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In </a:t>
            </a:r>
            <a:r>
              <a:rPr lang="en-GB" dirty="0"/>
              <a:t>patients with severe and prolonged pulmonary </a:t>
            </a:r>
            <a:r>
              <a:rPr lang="en-GB" dirty="0" smtClean="0"/>
              <a:t>hypertension the </a:t>
            </a:r>
          </a:p>
          <a:p>
            <a:pPr marL="0" indent="0">
              <a:buNone/>
            </a:pPr>
            <a:r>
              <a:rPr lang="en-GB" dirty="0" smtClean="0"/>
              <a:t>left-to-right </a:t>
            </a:r>
            <a:r>
              <a:rPr lang="en-GB" dirty="0"/>
              <a:t>shunt may reverse, resulting in right-to-left </a:t>
            </a:r>
            <a:r>
              <a:rPr lang="en-GB" dirty="0" smtClean="0"/>
              <a:t>shunt and </a:t>
            </a:r>
            <a:r>
              <a:rPr lang="en-GB" dirty="0"/>
              <a:t>marked cyanosis.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 smtClean="0"/>
              <a:t>Eisenmenger’s</a:t>
            </a:r>
            <a:r>
              <a:rPr lang="en-GB" dirty="0" smtClean="0"/>
              <a:t> </a:t>
            </a:r>
            <a:r>
              <a:rPr lang="en-GB" dirty="0"/>
              <a:t>syndrome </a:t>
            </a:r>
            <a:r>
              <a:rPr lang="en-GB" dirty="0" smtClean="0"/>
              <a:t>is more </a:t>
            </a:r>
            <a:r>
              <a:rPr lang="en-GB" dirty="0"/>
              <a:t>common with large ventricular </a:t>
            </a:r>
          </a:p>
          <a:p>
            <a:pPr marL="0" indent="0">
              <a:buNone/>
            </a:pPr>
            <a:r>
              <a:rPr lang="en-GB" dirty="0" smtClean="0"/>
              <a:t>septal </a:t>
            </a:r>
            <a:r>
              <a:rPr lang="en-GB" dirty="0"/>
              <a:t>defects or </a:t>
            </a:r>
            <a:r>
              <a:rPr lang="en-GB" dirty="0" smtClean="0"/>
              <a:t>persistent ductus </a:t>
            </a:r>
            <a:r>
              <a:rPr lang="en-GB" dirty="0"/>
              <a:t>arteriosus than with atrial septal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defects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Abrupt</a:t>
            </a:r>
            <a:r>
              <a:rPr lang="en-GB" dirty="0"/>
              <a:t> </a:t>
            </a:r>
            <a:r>
              <a:rPr lang="en-GB" dirty="0" smtClean="0"/>
              <a:t>changes </a:t>
            </a:r>
            <a:r>
              <a:rPr lang="en-GB" dirty="0"/>
              <a:t>in afterload that exacerbate right-to-left shunting, </a:t>
            </a:r>
          </a:p>
          <a:p>
            <a:pPr marL="0" indent="0">
              <a:buNone/>
            </a:pPr>
            <a:r>
              <a:rPr lang="en-GB" dirty="0" smtClean="0"/>
              <a:t>such as </a:t>
            </a:r>
            <a:r>
              <a:rPr lang="en-GB" dirty="0"/>
              <a:t>vasodilatation, anaesthesia and </a:t>
            </a:r>
            <a:r>
              <a:rPr lang="en-GB" dirty="0" smtClean="0"/>
              <a:t>pregnancy are risky to patients with </a:t>
            </a:r>
            <a:r>
              <a:rPr lang="en-GB" dirty="0" err="1" smtClean="0"/>
              <a:t>Eisenmenger’s</a:t>
            </a:r>
            <a:r>
              <a:rPr lang="en-GB" dirty="0" smtClean="0"/>
              <a:t> syndrome.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2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Ventricular septal defect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</a:t>
            </a:r>
            <a:r>
              <a:rPr lang="en-GB" dirty="0" smtClean="0"/>
              <a:t>he </a:t>
            </a:r>
            <a:r>
              <a:rPr lang="en-GB" dirty="0"/>
              <a:t>most common congenital </a:t>
            </a:r>
            <a:r>
              <a:rPr lang="en-GB" dirty="0" smtClean="0"/>
              <a:t>cardiac defect.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Either isolated </a:t>
            </a:r>
            <a:r>
              <a:rPr lang="en-GB" dirty="0"/>
              <a:t>or part of complex congenital heart disease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VSD results from incomplete </a:t>
            </a:r>
            <a:r>
              <a:rPr lang="en-GB" dirty="0" err="1"/>
              <a:t>septation</a:t>
            </a:r>
            <a:r>
              <a:rPr lang="en-GB" dirty="0"/>
              <a:t> of the ventricles. 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Embryologically</a:t>
            </a:r>
            <a:r>
              <a:rPr lang="en-GB" dirty="0"/>
              <a:t>, </a:t>
            </a:r>
            <a:r>
              <a:rPr lang="en-GB" dirty="0" smtClean="0"/>
              <a:t>the interventricular </a:t>
            </a:r>
            <a:r>
              <a:rPr lang="en-GB" dirty="0"/>
              <a:t>septum has a membranous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and </a:t>
            </a:r>
            <a:r>
              <a:rPr lang="en-GB" dirty="0"/>
              <a:t>a </a:t>
            </a:r>
            <a:r>
              <a:rPr lang="en-GB" dirty="0" smtClean="0"/>
              <a:t>muscular portion</a:t>
            </a:r>
            <a:r>
              <a:rPr lang="en-GB" dirty="0"/>
              <a:t>, and the latter is further divided into inflow,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trabecular and outflow </a:t>
            </a:r>
            <a:r>
              <a:rPr lang="en-GB" dirty="0"/>
              <a:t>portions.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Most </a:t>
            </a:r>
            <a:r>
              <a:rPr lang="en-GB" dirty="0"/>
              <a:t>congenital defects are ‘</a:t>
            </a:r>
            <a:r>
              <a:rPr lang="en-GB" dirty="0" err="1"/>
              <a:t>perimembranous</a:t>
            </a:r>
            <a:r>
              <a:rPr lang="en-GB" dirty="0" smtClean="0"/>
              <a:t>’.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32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86" t="38816" r="15992" b="25649"/>
          <a:stretch/>
        </p:blipFill>
        <p:spPr>
          <a:xfrm>
            <a:off x="333429" y="1484784"/>
            <a:ext cx="8865991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30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 err="1"/>
              <a:t>pansystolic</a:t>
            </a:r>
            <a:r>
              <a:rPr lang="en-GB" dirty="0"/>
              <a:t> murmur, usually heard </a:t>
            </a:r>
            <a:r>
              <a:rPr lang="en-GB" dirty="0" smtClean="0"/>
              <a:t>best (left </a:t>
            </a:r>
            <a:r>
              <a:rPr lang="en-GB" dirty="0"/>
              <a:t>sternal edge but radiating all over </a:t>
            </a:r>
            <a:r>
              <a:rPr lang="en-GB" dirty="0" smtClean="0"/>
              <a:t>the precordium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small </a:t>
            </a:r>
            <a:r>
              <a:rPr lang="en-GB" dirty="0" smtClean="0"/>
              <a:t>defect=loud murmur (</a:t>
            </a:r>
            <a:r>
              <a:rPr lang="en-GB" dirty="0" err="1" smtClean="0"/>
              <a:t>maladie</a:t>
            </a:r>
            <a:r>
              <a:rPr lang="en-GB" dirty="0" smtClean="0"/>
              <a:t> </a:t>
            </a:r>
            <a:r>
              <a:rPr lang="en-GB" dirty="0"/>
              <a:t>de Roger) in the absence of other </a:t>
            </a:r>
            <a:r>
              <a:rPr lang="en-GB" dirty="0" smtClean="0"/>
              <a:t>haemodynamic disturbance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large </a:t>
            </a:r>
            <a:r>
              <a:rPr lang="en-GB" dirty="0" smtClean="0"/>
              <a:t>defect=softer murmur</a:t>
            </a:r>
          </a:p>
          <a:p>
            <a:r>
              <a:rPr lang="en-US" dirty="0" smtClean="0"/>
              <a:t>Cardiac failure</a:t>
            </a:r>
          </a:p>
          <a:p>
            <a:r>
              <a:rPr lang="en-US" dirty="0" err="1" smtClean="0"/>
              <a:t>Eisenmenger’s</a:t>
            </a:r>
            <a:r>
              <a:rPr lang="en-US" dirty="0" smtClean="0"/>
              <a:t> syndrome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78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Investigations:</a:t>
            </a:r>
            <a:r>
              <a:rPr lang="en-GB" dirty="0" smtClean="0"/>
              <a:t> ECG, CXR, Echocardiography, Cardiac catheterization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Treatment: </a:t>
            </a:r>
          </a:p>
          <a:p>
            <a:r>
              <a:rPr lang="en-US" dirty="0" smtClean="0"/>
              <a:t>No specific treatment- small VSD</a:t>
            </a:r>
          </a:p>
          <a:p>
            <a:r>
              <a:rPr lang="en-US" dirty="0" smtClean="0"/>
              <a:t>Surgery- large VSD</a:t>
            </a:r>
          </a:p>
          <a:p>
            <a:r>
              <a:rPr lang="en-US" dirty="0" smtClean="0"/>
              <a:t>Treatment of cardiac failure</a:t>
            </a:r>
          </a:p>
        </p:txBody>
      </p:sp>
    </p:spTree>
    <p:extLst>
      <p:ext uri="{BB962C8B-B14F-4D97-AF65-F5344CB8AC3E}">
        <p14:creationId xmlns:p14="http://schemas.microsoft.com/office/powerpoint/2010/main" val="89814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Atrial Septal Defect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681" t="21315" r="16888" b="46865"/>
          <a:stretch/>
        </p:blipFill>
        <p:spPr>
          <a:xfrm>
            <a:off x="899592" y="1844824"/>
            <a:ext cx="6984776" cy="36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Clinical features:</a:t>
            </a:r>
          </a:p>
          <a:p>
            <a:r>
              <a:rPr lang="en-US" dirty="0" smtClean="0"/>
              <a:t>Asymptomatic</a:t>
            </a:r>
          </a:p>
          <a:p>
            <a:r>
              <a:rPr lang="en-US" dirty="0" smtClean="0"/>
              <a:t>Chest infection</a:t>
            </a:r>
          </a:p>
          <a:p>
            <a:r>
              <a:rPr lang="en-US" dirty="0" smtClean="0"/>
              <a:t>SOB</a:t>
            </a:r>
          </a:p>
          <a:p>
            <a:r>
              <a:rPr lang="en-US" dirty="0" smtClean="0"/>
              <a:t>Cardiac failure</a:t>
            </a:r>
          </a:p>
          <a:p>
            <a:r>
              <a:rPr lang="en-US" dirty="0" smtClean="0"/>
              <a:t>Arrhythmias (AF)</a:t>
            </a:r>
            <a:endParaRPr lang="en-GB" dirty="0" smtClean="0"/>
          </a:p>
          <a:p>
            <a:r>
              <a:rPr lang="en-GB" dirty="0" smtClean="0"/>
              <a:t>wide</a:t>
            </a:r>
            <a:r>
              <a:rPr lang="en-GB" dirty="0"/>
              <a:t>, fixed splitting of the second heart sound: </a:t>
            </a:r>
            <a:r>
              <a:rPr lang="en-GB" dirty="0" smtClean="0"/>
              <a:t>wide (increased stroke </a:t>
            </a:r>
            <a:r>
              <a:rPr lang="en-GB" dirty="0"/>
              <a:t>volume and RBBB), and fixed because </a:t>
            </a:r>
            <a:r>
              <a:rPr lang="en-GB" dirty="0" smtClean="0"/>
              <a:t>LA &amp; RA pressures equal throughout the </a:t>
            </a:r>
            <a:r>
              <a:rPr lang="en-GB" dirty="0"/>
              <a:t>respiratory cycle</a:t>
            </a:r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systolic flow murmur over the pulmonary valve.</a:t>
            </a:r>
          </a:p>
        </p:txBody>
      </p:sp>
    </p:spTree>
    <p:extLst>
      <p:ext uri="{BB962C8B-B14F-4D97-AF65-F5344CB8AC3E}">
        <p14:creationId xmlns:p14="http://schemas.microsoft.com/office/powerpoint/2010/main" val="146400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Investigations:</a:t>
            </a:r>
            <a:r>
              <a:rPr lang="en-GB" dirty="0" smtClean="0"/>
              <a:t> ECG, CXR, Echocardiography, Cardiac catheterization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Treatment: </a:t>
            </a:r>
          </a:p>
          <a:p>
            <a:r>
              <a:rPr lang="en-US" dirty="0" smtClean="0"/>
              <a:t>No specific treatment- small ASD</a:t>
            </a:r>
          </a:p>
          <a:p>
            <a:r>
              <a:rPr lang="en-US" dirty="0" smtClean="0"/>
              <a:t>Percutaneous closure or Surgery- ASD with </a:t>
            </a:r>
            <a:r>
              <a:rPr lang="en-GB" dirty="0"/>
              <a:t>pulmonary flow is increased </a:t>
            </a:r>
            <a:r>
              <a:rPr lang="en-GB" dirty="0" smtClean="0"/>
              <a:t>50% above </a:t>
            </a:r>
            <a:r>
              <a:rPr lang="en-GB" dirty="0"/>
              <a:t>systemic flow </a:t>
            </a:r>
            <a:r>
              <a:rPr lang="en-GB" dirty="0" smtClean="0"/>
              <a:t>(a </a:t>
            </a:r>
            <a:r>
              <a:rPr lang="en-GB" dirty="0"/>
              <a:t>flow ratio of </a:t>
            </a:r>
            <a:r>
              <a:rPr lang="en-GB" dirty="0" smtClean="0"/>
              <a:t>1.5: </a:t>
            </a:r>
            <a:r>
              <a:rPr lang="en-GB" dirty="0"/>
              <a:t>1)</a:t>
            </a:r>
            <a:endParaRPr lang="en-US" dirty="0" smtClean="0"/>
          </a:p>
          <a:p>
            <a:r>
              <a:rPr lang="en-US" dirty="0" smtClean="0"/>
              <a:t>Treatment of severe pulmonary hypertension (shunt with right to left flow)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524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157" t="19724" r="20466" b="42092"/>
          <a:stretch/>
        </p:blipFill>
        <p:spPr>
          <a:xfrm>
            <a:off x="527556" y="1844824"/>
            <a:ext cx="77888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63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Clinical features:</a:t>
            </a:r>
          </a:p>
          <a:p>
            <a:r>
              <a:rPr lang="en-US" sz="2800" dirty="0" smtClean="0"/>
              <a:t>No symptoms</a:t>
            </a:r>
          </a:p>
          <a:p>
            <a:r>
              <a:rPr lang="en-US" sz="2800" dirty="0" smtClean="0"/>
              <a:t>Growth delay</a:t>
            </a:r>
          </a:p>
          <a:p>
            <a:r>
              <a:rPr lang="en-US" sz="2800" dirty="0" smtClean="0"/>
              <a:t>Cardiac failure</a:t>
            </a:r>
          </a:p>
          <a:p>
            <a:r>
              <a:rPr lang="en-US" sz="2800" dirty="0" smtClean="0"/>
              <a:t>Continuous machinery murmur</a:t>
            </a:r>
          </a:p>
          <a:p>
            <a:r>
              <a:rPr lang="en-US" sz="2800" dirty="0" smtClean="0"/>
              <a:t>Large volume pulse</a:t>
            </a:r>
          </a:p>
          <a:p>
            <a:endParaRPr lang="en-US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643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Incidence </a:t>
            </a:r>
            <a:r>
              <a:rPr lang="en-GB" dirty="0"/>
              <a:t>of haemodynamically significant congenital </a:t>
            </a:r>
            <a:r>
              <a:rPr lang="en-GB" dirty="0" smtClean="0"/>
              <a:t>cardiac abnormalities </a:t>
            </a:r>
            <a:r>
              <a:rPr lang="en-GB" dirty="0"/>
              <a:t>is about 0.8% of live </a:t>
            </a:r>
            <a:r>
              <a:rPr lang="en-GB" dirty="0" smtClean="0"/>
              <a:t>births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724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Investigations:</a:t>
            </a:r>
            <a:r>
              <a:rPr lang="en-GB" dirty="0" smtClean="0"/>
              <a:t> ECG, CXR, Echocardiography, Cardiac catheterization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Treatment: </a:t>
            </a:r>
          </a:p>
          <a:p>
            <a:r>
              <a:rPr lang="en-US" dirty="0" smtClean="0"/>
              <a:t>No specific treatment- small PDA</a:t>
            </a:r>
          </a:p>
          <a:p>
            <a:r>
              <a:rPr lang="en-US" dirty="0" smtClean="0"/>
              <a:t>Percutaneous closure or Surgery</a:t>
            </a:r>
          </a:p>
          <a:p>
            <a:r>
              <a:rPr lang="en-US" dirty="0" smtClean="0"/>
              <a:t>Treatment of severe pulmonary hypertension (shunt with right to left flow)</a:t>
            </a:r>
          </a:p>
          <a:p>
            <a:r>
              <a:rPr lang="en-US" dirty="0" smtClean="0"/>
              <a:t>Indomethacin or Ibuprofen- few days old neonate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06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Coarctation</a:t>
            </a:r>
            <a:r>
              <a:rPr lang="en-GB" dirty="0"/>
              <a:t> of the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Congenital disease caused by narrowing </a:t>
            </a:r>
            <a:r>
              <a:rPr lang="en-GB" dirty="0"/>
              <a:t>of the aorta </a:t>
            </a:r>
            <a:r>
              <a:rPr lang="en-GB" dirty="0" smtClean="0"/>
              <a:t>where </a:t>
            </a:r>
            <a:r>
              <a:rPr lang="en-GB" dirty="0"/>
              <a:t>the </a:t>
            </a:r>
            <a:r>
              <a:rPr lang="en-GB" dirty="0" smtClean="0"/>
              <a:t>ductus arteriosus </a:t>
            </a:r>
            <a:r>
              <a:rPr lang="en-GB" dirty="0"/>
              <a:t>joins the aorta, at the isthmus just below the </a:t>
            </a:r>
            <a:r>
              <a:rPr lang="en-GB" dirty="0" smtClean="0"/>
              <a:t>origin of </a:t>
            </a:r>
            <a:r>
              <a:rPr lang="en-GB" dirty="0"/>
              <a:t>the left subclavian </a:t>
            </a:r>
            <a:r>
              <a:rPr lang="en-GB" dirty="0" smtClean="0"/>
              <a:t>artery.</a:t>
            </a:r>
          </a:p>
          <a:p>
            <a:endParaRPr lang="en-GB" dirty="0" smtClean="0"/>
          </a:p>
          <a:p>
            <a:r>
              <a:rPr lang="en-GB" dirty="0"/>
              <a:t>T</a:t>
            </a:r>
            <a:r>
              <a:rPr lang="en-GB" dirty="0" smtClean="0"/>
              <a:t>wice </a:t>
            </a:r>
            <a:r>
              <a:rPr lang="en-GB" dirty="0"/>
              <a:t>as common in males and occurs in 1 </a:t>
            </a:r>
            <a:r>
              <a:rPr lang="en-GB" dirty="0" smtClean="0"/>
              <a:t>in 4000 children</a:t>
            </a:r>
          </a:p>
          <a:p>
            <a:endParaRPr lang="en-GB" dirty="0" smtClean="0"/>
          </a:p>
          <a:p>
            <a:r>
              <a:rPr lang="en-GB" dirty="0"/>
              <a:t>Acquired </a:t>
            </a:r>
            <a:r>
              <a:rPr lang="en-GB" dirty="0" err="1"/>
              <a:t>coarctation</a:t>
            </a:r>
            <a:r>
              <a:rPr lang="en-GB" dirty="0"/>
              <a:t> of the </a:t>
            </a:r>
            <a:r>
              <a:rPr lang="en-GB" dirty="0" smtClean="0"/>
              <a:t>aorta is rare (follow </a:t>
            </a:r>
            <a:r>
              <a:rPr lang="en-GB" dirty="0"/>
              <a:t>trauma or occur as a complication of </a:t>
            </a:r>
            <a:r>
              <a:rPr lang="en-GB" dirty="0" smtClean="0"/>
              <a:t>a progressive </a:t>
            </a:r>
            <a:r>
              <a:rPr lang="en-GB" dirty="0"/>
              <a:t>arteritis (</a:t>
            </a:r>
            <a:r>
              <a:rPr lang="en-GB" dirty="0" err="1"/>
              <a:t>Takayasu’s</a:t>
            </a:r>
            <a:r>
              <a:rPr lang="en-GB" dirty="0"/>
              <a:t> </a:t>
            </a:r>
            <a:r>
              <a:rPr lang="en-GB" dirty="0" smtClean="0"/>
              <a:t>disease)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10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Clinical features:</a:t>
            </a:r>
          </a:p>
          <a:p>
            <a:r>
              <a:rPr lang="en-US" sz="2400" dirty="0" smtClean="0"/>
              <a:t>Cardiac failure in children</a:t>
            </a:r>
          </a:p>
          <a:p>
            <a:r>
              <a:rPr lang="en-US" sz="2400" dirty="0" smtClean="0"/>
              <a:t>HT with headache</a:t>
            </a:r>
          </a:p>
          <a:p>
            <a:r>
              <a:rPr lang="en-US" sz="2400" dirty="0" smtClean="0"/>
              <a:t>Weakness of the lower limbs</a:t>
            </a:r>
          </a:p>
          <a:p>
            <a:r>
              <a:rPr lang="en-US" sz="2400" dirty="0" smtClean="0"/>
              <a:t>Weak delayed femoral pulses</a:t>
            </a:r>
          </a:p>
          <a:p>
            <a:r>
              <a:rPr lang="en-US" sz="2400" dirty="0" smtClean="0"/>
              <a:t>Systolic murmur (can be heard in the back) </a:t>
            </a:r>
            <a:endParaRPr lang="en-GB" sz="2400" dirty="0"/>
          </a:p>
          <a:p>
            <a:r>
              <a:rPr lang="en-US" sz="2400" dirty="0" smtClean="0"/>
              <a:t>Localized bruits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415665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67" t="22905" r="54475" b="21410"/>
          <a:stretch/>
        </p:blipFill>
        <p:spPr>
          <a:xfrm>
            <a:off x="491022" y="274638"/>
            <a:ext cx="5646681" cy="48293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20064" y="274638"/>
            <a:ext cx="33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Bicuspid aortic valve </a:t>
            </a:r>
            <a:r>
              <a:rPr lang="en-GB" dirty="0"/>
              <a:t>(1) is most </a:t>
            </a:r>
            <a:r>
              <a:rPr lang="en-GB" dirty="0" smtClean="0"/>
              <a:t>common concomitant lesion</a:t>
            </a:r>
            <a:endParaRPr lang="en-GB" dirty="0"/>
          </a:p>
          <a:p>
            <a:endParaRPr lang="en-GB" dirty="0" smtClean="0"/>
          </a:p>
          <a:p>
            <a:r>
              <a:rPr lang="en-GB" b="1" dirty="0" smtClean="0"/>
              <a:t>Sequelae</a:t>
            </a:r>
            <a:r>
              <a:rPr lang="en-GB" dirty="0" smtClean="0"/>
              <a:t> </a:t>
            </a:r>
          </a:p>
          <a:p>
            <a:r>
              <a:rPr lang="en-GB" dirty="0" smtClean="0"/>
              <a:t>HT</a:t>
            </a:r>
          </a:p>
          <a:p>
            <a:endParaRPr lang="en-GB" dirty="0"/>
          </a:p>
          <a:p>
            <a:r>
              <a:rPr lang="en-GB" dirty="0" smtClean="0"/>
              <a:t>Ascending </a:t>
            </a:r>
            <a:r>
              <a:rPr lang="en-GB" dirty="0"/>
              <a:t>(2) or descending (3) </a:t>
            </a:r>
            <a:r>
              <a:rPr lang="en-GB" dirty="0" smtClean="0"/>
              <a:t>aortic aneurysm</a:t>
            </a:r>
          </a:p>
          <a:p>
            <a:endParaRPr lang="en-GB" dirty="0" smtClean="0"/>
          </a:p>
          <a:p>
            <a:r>
              <a:rPr lang="en-GB" dirty="0" smtClean="0"/>
              <a:t>LVH(4)</a:t>
            </a:r>
          </a:p>
          <a:p>
            <a:endParaRPr lang="en-GB" dirty="0" smtClean="0"/>
          </a:p>
          <a:p>
            <a:r>
              <a:rPr lang="en-GB" dirty="0" smtClean="0"/>
              <a:t>LV diastolic and </a:t>
            </a:r>
            <a:r>
              <a:rPr lang="en-GB" dirty="0"/>
              <a:t>systolic </a:t>
            </a:r>
            <a:r>
              <a:rPr lang="en-GB" dirty="0" smtClean="0"/>
              <a:t>HF</a:t>
            </a:r>
          </a:p>
          <a:p>
            <a:endParaRPr lang="en-GB" dirty="0" smtClean="0"/>
          </a:p>
          <a:p>
            <a:r>
              <a:rPr lang="en-GB" dirty="0"/>
              <a:t>A</a:t>
            </a:r>
            <a:r>
              <a:rPr lang="en-GB" dirty="0" smtClean="0"/>
              <a:t>ccelerated </a:t>
            </a:r>
            <a:r>
              <a:rPr lang="en-GB" dirty="0"/>
              <a:t>coronary (5) or cerebral (6) </a:t>
            </a:r>
            <a:r>
              <a:rPr lang="en-GB" dirty="0" smtClean="0"/>
              <a:t>atherosclerosis</a:t>
            </a:r>
          </a:p>
          <a:p>
            <a:endParaRPr lang="en-GB" dirty="0" smtClean="0"/>
          </a:p>
          <a:p>
            <a:r>
              <a:rPr lang="en-GB" dirty="0"/>
              <a:t>C</a:t>
            </a:r>
            <a:r>
              <a:rPr lang="en-GB" dirty="0" smtClean="0"/>
              <a:t>erebral </a:t>
            </a:r>
            <a:r>
              <a:rPr lang="en-GB" dirty="0"/>
              <a:t>aneurysm </a:t>
            </a:r>
            <a:r>
              <a:rPr lang="en-GB" dirty="0" smtClean="0"/>
              <a:t>formation</a:t>
            </a:r>
          </a:p>
          <a:p>
            <a:endParaRPr lang="en-GB" dirty="0" smtClean="0"/>
          </a:p>
          <a:p>
            <a:r>
              <a:rPr lang="en-GB" dirty="0"/>
              <a:t>R</a:t>
            </a:r>
            <a:r>
              <a:rPr lang="en-GB" dirty="0" smtClean="0"/>
              <a:t>ecurrence </a:t>
            </a:r>
            <a:r>
              <a:rPr lang="en-GB" dirty="0"/>
              <a:t>of </a:t>
            </a:r>
            <a:r>
              <a:rPr lang="en-GB" dirty="0" err="1"/>
              <a:t>coarctation</a:t>
            </a:r>
            <a:r>
              <a:rPr lang="en-GB" dirty="0"/>
              <a:t> after repair.</a:t>
            </a:r>
            <a:r>
              <a:rPr lang="en-GB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060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Investigations:</a:t>
            </a:r>
            <a:r>
              <a:rPr lang="en-GB" dirty="0" smtClean="0"/>
              <a:t> ECG, CXR, Echocardiography, Cardiac catheterization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Treatment: </a:t>
            </a:r>
          </a:p>
          <a:p>
            <a:r>
              <a:rPr lang="en-US" dirty="0" smtClean="0"/>
              <a:t>Percutaneous closure or Surgery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2939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87" t="19724" r="17781" b="43683"/>
          <a:stretch/>
        </p:blipFill>
        <p:spPr>
          <a:xfrm>
            <a:off x="539552" y="1274193"/>
            <a:ext cx="8118118" cy="445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Pulmonary stenosis</a:t>
            </a:r>
          </a:p>
          <a:p>
            <a:r>
              <a:rPr lang="en-GB" dirty="0" smtClean="0"/>
              <a:t>Overriding </a:t>
            </a:r>
            <a:r>
              <a:rPr lang="en-GB" dirty="0"/>
              <a:t>of the ventricular septal defect by the </a:t>
            </a:r>
            <a:r>
              <a:rPr lang="en-GB" dirty="0" smtClean="0"/>
              <a:t>aorta</a:t>
            </a:r>
            <a:endParaRPr lang="en-GB" dirty="0"/>
          </a:p>
          <a:p>
            <a:r>
              <a:rPr lang="en-GB" dirty="0" smtClean="0"/>
              <a:t>VSD</a:t>
            </a:r>
          </a:p>
          <a:p>
            <a:r>
              <a:rPr lang="en-GB" dirty="0"/>
              <a:t>R</a:t>
            </a:r>
            <a:r>
              <a:rPr lang="en-GB" dirty="0" smtClean="0"/>
              <a:t>ight </a:t>
            </a:r>
            <a:r>
              <a:rPr lang="en-GB" dirty="0"/>
              <a:t>ventricular hypertrophy</a:t>
            </a:r>
          </a:p>
        </p:txBody>
      </p:sp>
    </p:spTree>
    <p:extLst>
      <p:ext uri="{BB962C8B-B14F-4D97-AF65-F5344CB8AC3E}">
        <p14:creationId xmlns:p14="http://schemas.microsoft.com/office/powerpoint/2010/main" val="594727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Clinical features:</a:t>
            </a:r>
          </a:p>
          <a:p>
            <a:r>
              <a:rPr lang="en-US" sz="2400" dirty="0" smtClean="0"/>
              <a:t>Cyanosis</a:t>
            </a:r>
          </a:p>
          <a:p>
            <a:r>
              <a:rPr lang="en-US" sz="2400" dirty="0" err="1" smtClean="0"/>
              <a:t>Fallot’s</a:t>
            </a:r>
            <a:r>
              <a:rPr lang="en-US" sz="2400" dirty="0" smtClean="0"/>
              <a:t> Spells</a:t>
            </a:r>
          </a:p>
          <a:p>
            <a:r>
              <a:rPr lang="en-US" sz="2400" dirty="0" smtClean="0"/>
              <a:t>Growth delay</a:t>
            </a:r>
          </a:p>
          <a:p>
            <a:r>
              <a:rPr lang="en-US" sz="2400" dirty="0" smtClean="0"/>
              <a:t>Clubbing</a:t>
            </a:r>
          </a:p>
          <a:p>
            <a:r>
              <a:rPr lang="en-US" sz="2400" dirty="0" smtClean="0"/>
              <a:t>Polycythemia </a:t>
            </a:r>
          </a:p>
          <a:p>
            <a:r>
              <a:rPr lang="en-US" sz="2400" dirty="0" smtClean="0"/>
              <a:t>Loud ejection systolic murmur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6223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Investigations:</a:t>
            </a:r>
            <a:r>
              <a:rPr lang="en-GB" dirty="0" smtClean="0"/>
              <a:t> ECG, CXR, Echocardiography, Cardiac catheterization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Treatment: </a:t>
            </a:r>
          </a:p>
          <a:p>
            <a:r>
              <a:rPr lang="en-US" dirty="0" smtClean="0"/>
              <a:t>Surgery- palliative or corrective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1986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 you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27839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Normal heart anatomy and physiology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06" t="21315" r="24942" b="35728"/>
          <a:stretch/>
        </p:blipFill>
        <p:spPr>
          <a:xfrm>
            <a:off x="203518" y="1844824"/>
            <a:ext cx="836359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Circulatory changes at birth</a:t>
            </a:r>
            <a:br>
              <a:rPr lang="en-US" sz="3200" dirty="0" smtClean="0"/>
            </a:br>
            <a:r>
              <a:rPr lang="en-US" sz="3200" dirty="0" smtClean="0"/>
              <a:t> Fetal                                        After Birth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92" t="21315" r="22257" b="7090"/>
          <a:stretch/>
        </p:blipFill>
        <p:spPr>
          <a:xfrm>
            <a:off x="611560" y="1252033"/>
            <a:ext cx="7920880" cy="53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4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Incidence of CHD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22" t="33411" r="20350" b="31587"/>
          <a:stretch/>
        </p:blipFill>
        <p:spPr>
          <a:xfrm>
            <a:off x="1043608" y="1709280"/>
            <a:ext cx="6768752" cy="43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8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classification of CHD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23" t="30860" r="35681" b="15045"/>
          <a:stretch/>
        </p:blipFill>
        <p:spPr>
          <a:xfrm>
            <a:off x="755576" y="1417638"/>
            <a:ext cx="7632848" cy="475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Clinical Manifestations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524" t="26088" r="20351" b="37319"/>
          <a:stretch/>
        </p:blipFill>
        <p:spPr>
          <a:xfrm>
            <a:off x="1331640" y="1549623"/>
            <a:ext cx="6840760" cy="467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2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Congenital heart diseases causing central cyanosis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21" t="30861" r="41051" b="53229"/>
          <a:stretch/>
        </p:blipFill>
        <p:spPr>
          <a:xfrm>
            <a:off x="150716" y="2204864"/>
            <a:ext cx="8324110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0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Multi-organ involvement in CHD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935" t="61108" r="17782" b="10463"/>
          <a:stretch/>
        </p:blipFill>
        <p:spPr>
          <a:xfrm>
            <a:off x="899592" y="1555260"/>
            <a:ext cx="7632848" cy="46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721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746</Words>
  <Application>Microsoft Office PowerPoint</Application>
  <PresentationFormat>On-screen Show (4:3)</PresentationFormat>
  <Paragraphs>147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PowerPoint Presentation</vt:lpstr>
      <vt:lpstr>Normal heart anatomy and physiology</vt:lpstr>
      <vt:lpstr>Circulatory changes at birth  Fetal                                        After Birth</vt:lpstr>
      <vt:lpstr>Incidence of CHD</vt:lpstr>
      <vt:lpstr>General classification of CHD</vt:lpstr>
      <vt:lpstr>Clinical Manifestations</vt:lpstr>
      <vt:lpstr>Congenital heart diseases causing central cyanosis</vt:lpstr>
      <vt:lpstr>Multi-organ involvement in CHD</vt:lpstr>
      <vt:lpstr>Eisenmenger’s syndrome </vt:lpstr>
      <vt:lpstr>Ventricular septal defect</vt:lpstr>
      <vt:lpstr>VSD</vt:lpstr>
      <vt:lpstr>PowerPoint Presentation</vt:lpstr>
      <vt:lpstr>PowerPoint Presentation</vt:lpstr>
      <vt:lpstr>Atrial Septal Defect</vt:lpstr>
      <vt:lpstr>PowerPoint Presentation</vt:lpstr>
      <vt:lpstr>PowerPoint Presentation</vt:lpstr>
      <vt:lpstr>PDA</vt:lpstr>
      <vt:lpstr>PowerPoint Presentation</vt:lpstr>
      <vt:lpstr>PowerPoint Presentation</vt:lpstr>
      <vt:lpstr>Coarctation of the aorta</vt:lpstr>
      <vt:lpstr>PowerPoint Presentation</vt:lpstr>
      <vt:lpstr>PowerPoint Presentation</vt:lpstr>
      <vt:lpstr>PowerPoint Presentation</vt:lpstr>
      <vt:lpstr>TOF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فراس رشيد صايل</cp:lastModifiedBy>
  <cp:revision>42</cp:revision>
  <dcterms:created xsi:type="dcterms:W3CDTF">2021-02-24T17:08:28Z</dcterms:created>
  <dcterms:modified xsi:type="dcterms:W3CDTF">2022-01-30T19:24:08Z</dcterms:modified>
</cp:coreProperties>
</file>